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8"/>
  </p:notesMasterIdLst>
  <p:sldIdLst>
    <p:sldId id="257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420489-711C-40E4-8DC0-CC0AE11D3623}">
  <a:tblStyle styleId="{29420489-711C-40E4-8DC0-CC0AE11D36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8E996D4-146B-40CD-ACAF-E85AD59D727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56bfe50838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56bfe50838_0_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g56bfe50838_0_2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56bfe50838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56bfe50838_0_4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56bfe50838_0_4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6bfe5083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6bfe50838_0_2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g56bfe50838_0_2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6bfe50838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6bfe50838_0_4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g56bfe50838_0_4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6bfe50838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6bfe50838_0_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56bfe50838_0_2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56bfe50838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56bfe50838_0_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g56bfe50838_0_2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216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6bfe50838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6bfe50838_0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g56bfe50838_0_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6bfe50838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6bfe50838_0_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56bfe50838_0_1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6bfe50838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6bfe50838_0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56bfe50838_0_1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6bfe5083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6bfe50838_0_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56bfe50838_0_1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6e71f73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6e71f735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g56e71f7352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6bfe50838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6bfe50838_0_3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g56bfe50838_0_3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6bfe5083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56bfe50838_0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g56bfe50838_0_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6e71f7352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6e71f7352_1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g56e71f7352_1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/>
              <a:t>Dynamic Programming as </a:t>
            </a:r>
            <a:r>
              <a:rPr lang="en-US" sz="6000" b="1"/>
              <a:t>Table </a:t>
            </a:r>
            <a:r>
              <a:rPr lang="en-US" sz="6000" b="1" smtClean="0"/>
              <a:t>Filling</a:t>
            </a:r>
            <a:endParaRPr sz="6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400" name="Google Shape;400;p42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01" name="Google Shape;401;p42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2"/>
          <p:cNvSpPr/>
          <p:nvPr/>
        </p:nvSpPr>
        <p:spPr>
          <a:xfrm>
            <a:off x="8765550" y="55756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2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04" name="Google Shape;404;p42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05" name="Google Shape;405;p42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06" name="Google Shape;406;p42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413" name="Google Shape;413;p43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14" name="Google Shape;414;p43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8765550" y="55756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43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7" name="Google Shape;417;p43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8" name="Google Shape;418;p43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9" name="Google Shape;419;p43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Tracebacks</a:t>
            </a:r>
            <a:endParaRPr/>
          </a:p>
        </p:txBody>
      </p:sp>
      <p:graphicFrame>
        <p:nvGraphicFramePr>
          <p:cNvPr id="426" name="Google Shape;426;p44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27" name="Google Shape;427;p44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4"/>
          <p:cNvSpPr/>
          <p:nvPr/>
        </p:nvSpPr>
        <p:spPr>
          <a:xfrm>
            <a:off x="8925175" y="5629825"/>
            <a:ext cx="1051200" cy="8949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9" name="Google Shape;429;p44"/>
          <p:cNvCxnSpPr/>
          <p:nvPr/>
        </p:nvCxnSpPr>
        <p:spPr>
          <a:xfrm rot="10800000">
            <a:off x="8655975" y="56298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0" name="Google Shape;430;p44"/>
          <p:cNvCxnSpPr/>
          <p:nvPr/>
        </p:nvCxnSpPr>
        <p:spPr>
          <a:xfrm rot="10800000">
            <a:off x="7859325" y="4335600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1" name="Google Shape;431;p44"/>
          <p:cNvCxnSpPr/>
          <p:nvPr/>
        </p:nvCxnSpPr>
        <p:spPr>
          <a:xfrm flipH="1">
            <a:off x="6938525" y="4127100"/>
            <a:ext cx="505800" cy="4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2" name="Google Shape;432;p44"/>
          <p:cNvCxnSpPr/>
          <p:nvPr/>
        </p:nvCxnSpPr>
        <p:spPr>
          <a:xfrm rot="10800000">
            <a:off x="5970425" y="36666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3" name="Google Shape;433;p44"/>
          <p:cNvCxnSpPr/>
          <p:nvPr/>
        </p:nvCxnSpPr>
        <p:spPr>
          <a:xfrm rot="10800000" flipH="1">
            <a:off x="8315575" y="4895325"/>
            <a:ext cx="600" cy="4614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4" name="Google Shape;434;p44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35" name="Google Shape;435;p44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36" name="Google Shape;436;p44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37" name="Google Shape;437;p44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Tracebacks</a:t>
            </a:r>
            <a:endParaRPr/>
          </a:p>
        </p:txBody>
      </p:sp>
      <p:graphicFrame>
        <p:nvGraphicFramePr>
          <p:cNvPr id="444" name="Google Shape;444;p45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45" name="Google Shape;445;p45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6" name="Google Shape;446;p45"/>
          <p:cNvCxnSpPr/>
          <p:nvPr/>
        </p:nvCxnSpPr>
        <p:spPr>
          <a:xfrm rot="10800000">
            <a:off x="7711106" y="488990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45818E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47" name="Google Shape;447;p45"/>
          <p:cNvCxnSpPr/>
          <p:nvPr/>
        </p:nvCxnSpPr>
        <p:spPr>
          <a:xfrm rot="10800000">
            <a:off x="6857225" y="43273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45818E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48" name="Google Shape;448;p45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49" name="Google Shape;449;p45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50" name="Google Shape;450;p45"/>
          <p:cNvCxnSpPr/>
          <p:nvPr/>
        </p:nvCxnSpPr>
        <p:spPr>
          <a:xfrm rot="10800000">
            <a:off x="8625506" y="549950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45818E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51" name="Google Shape;451;p45"/>
          <p:cNvCxnSpPr/>
          <p:nvPr/>
        </p:nvCxnSpPr>
        <p:spPr>
          <a:xfrm rot="10800000">
            <a:off x="5958506" y="359450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45818E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52" name="Google Shape;452;p45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53" name="Google Shape;453;p45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54" name="Google Shape;454;p45"/>
          <p:cNvSpPr/>
          <p:nvPr/>
        </p:nvSpPr>
        <p:spPr>
          <a:xfrm>
            <a:off x="8925175" y="5629825"/>
            <a:ext cx="1051200" cy="8949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5" name="Google Shape;455;p45"/>
          <p:cNvCxnSpPr/>
          <p:nvPr/>
        </p:nvCxnSpPr>
        <p:spPr>
          <a:xfrm rot="10800000">
            <a:off x="7859325" y="4335600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6" name="Google Shape;456;p45"/>
          <p:cNvCxnSpPr/>
          <p:nvPr/>
        </p:nvCxnSpPr>
        <p:spPr>
          <a:xfrm flipH="1">
            <a:off x="6938525" y="4127100"/>
            <a:ext cx="505800" cy="4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" name="Google Shape;457;p45"/>
          <p:cNvCxnSpPr/>
          <p:nvPr/>
        </p:nvCxnSpPr>
        <p:spPr>
          <a:xfrm rot="10800000" flipH="1">
            <a:off x="8315575" y="4895325"/>
            <a:ext cx="600" cy="4614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Finish the table</a:t>
            </a:r>
            <a:endParaRPr/>
          </a:p>
        </p:txBody>
      </p:sp>
      <p:graphicFrame>
        <p:nvGraphicFramePr>
          <p:cNvPr id="464" name="Google Shape;464;p46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65" name="Google Shape;465;p46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6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67" name="Google Shape;467;p46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68" name="Google Shape;468;p46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69" name="Google Shape;469;p46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Tracebacks</a:t>
            </a:r>
            <a:endParaRPr/>
          </a:p>
        </p:txBody>
      </p:sp>
      <p:graphicFrame>
        <p:nvGraphicFramePr>
          <p:cNvPr id="476" name="Google Shape;476;p47"/>
          <p:cNvGraphicFramePr/>
          <p:nvPr/>
        </p:nvGraphicFramePr>
        <p:xfrm>
          <a:off x="3676713" y="1882750"/>
          <a:ext cx="8857000" cy="64005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477" name="Google Shape;477;p47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8" name="Google Shape;478;p47"/>
          <p:cNvCxnSpPr/>
          <p:nvPr/>
        </p:nvCxnSpPr>
        <p:spPr>
          <a:xfrm rot="10800000">
            <a:off x="8579775" y="55536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" name="Google Shape;479;p47"/>
          <p:cNvCxnSpPr/>
          <p:nvPr/>
        </p:nvCxnSpPr>
        <p:spPr>
          <a:xfrm rot="10800000">
            <a:off x="7706925" y="4259400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" name="Google Shape;480;p47"/>
          <p:cNvCxnSpPr/>
          <p:nvPr/>
        </p:nvCxnSpPr>
        <p:spPr>
          <a:xfrm flipH="1">
            <a:off x="6786125" y="4127100"/>
            <a:ext cx="505800" cy="4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47"/>
          <p:cNvCxnSpPr/>
          <p:nvPr/>
        </p:nvCxnSpPr>
        <p:spPr>
          <a:xfrm rot="10800000">
            <a:off x="5970425" y="36666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47"/>
          <p:cNvCxnSpPr/>
          <p:nvPr/>
        </p:nvCxnSpPr>
        <p:spPr>
          <a:xfrm rot="10800000" flipH="1">
            <a:off x="8315575" y="4819325"/>
            <a:ext cx="900" cy="6468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3" name="Google Shape;483;p47"/>
          <p:cNvCxnSpPr/>
          <p:nvPr/>
        </p:nvCxnSpPr>
        <p:spPr>
          <a:xfrm flipH="1">
            <a:off x="11291975" y="7973725"/>
            <a:ext cx="505800" cy="4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47"/>
          <p:cNvCxnSpPr/>
          <p:nvPr/>
        </p:nvCxnSpPr>
        <p:spPr>
          <a:xfrm rot="10800000">
            <a:off x="10388875" y="747652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5" name="Google Shape;485;p47"/>
          <p:cNvCxnSpPr/>
          <p:nvPr/>
        </p:nvCxnSpPr>
        <p:spPr>
          <a:xfrm rot="10800000">
            <a:off x="9512750" y="6801075"/>
            <a:ext cx="434700" cy="3639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6" name="Google Shape;486;p47"/>
          <p:cNvCxnSpPr/>
          <p:nvPr/>
        </p:nvCxnSpPr>
        <p:spPr>
          <a:xfrm rot="10800000" flipH="1">
            <a:off x="9206525" y="6087750"/>
            <a:ext cx="2400" cy="5370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7" name="Google Shape;487;p47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8" name="Google Shape;488;p47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9" name="Google Shape;489;p47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90" name="Google Shape;490;p47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78" y="152520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78" y="1279849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4752" y="4620881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775" y="8161488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83" y="8539483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47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Dynamic programming</a:t>
            </a:r>
            <a:endParaRPr/>
          </a:p>
        </p:txBody>
      </p:sp>
      <p:sp>
        <p:nvSpPr>
          <p:cNvPr id="293" name="Google Shape;293;p34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Make sure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d(i-1, j-1), d(i-1, j)</a:t>
            </a:r>
            <a:r>
              <a:rPr lang="en-US"/>
              <a:t> and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d(i, j-1)</a:t>
            </a:r>
            <a:r>
              <a:rPr lang="en-US"/>
              <a:t> are ready before calculating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d(i, j)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Can be interpreted as filling a table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5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0" name="Google Shape;300;p35"/>
          <p:cNvSpPr/>
          <p:nvPr/>
        </p:nvSpPr>
        <p:spPr>
          <a:xfrm>
            <a:off x="2184525" y="2458875"/>
            <a:ext cx="11019300" cy="802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5"/>
          <p:cNvSpPr/>
          <p:nvPr/>
        </p:nvSpPr>
        <p:spPr>
          <a:xfrm rot="-5400000">
            <a:off x="1310275" y="4559050"/>
            <a:ext cx="7402800" cy="802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03" name="Google Shape;303;p35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indices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04" name="Google Shape;304;p35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06" name="Google Shape;306;p35"/>
          <p:cNvGrpSpPr/>
          <p:nvPr/>
        </p:nvGrpSpPr>
        <p:grpSpPr>
          <a:xfrm>
            <a:off x="11460450" y="7124925"/>
            <a:ext cx="4247950" cy="1325500"/>
            <a:chOff x="11460450" y="7124925"/>
            <a:chExt cx="4247950" cy="1325500"/>
          </a:xfrm>
        </p:grpSpPr>
        <p:sp>
          <p:nvSpPr>
            <p:cNvPr id="307" name="Google Shape;307;p35"/>
            <p:cNvSpPr/>
            <p:nvPr/>
          </p:nvSpPr>
          <p:spPr>
            <a:xfrm>
              <a:off x="11460450" y="7501225"/>
              <a:ext cx="1312800" cy="94920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 txBox="1"/>
            <p:nvPr/>
          </p:nvSpPr>
          <p:spPr>
            <a:xfrm>
              <a:off x="12664600" y="7124925"/>
              <a:ext cx="3043800" cy="5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Verdana"/>
                  <a:ea typeface="Verdana"/>
                  <a:cs typeface="Verdana"/>
                  <a:sym typeface="Verdana"/>
                </a:rPr>
                <a:t>target: d(7, 7)</a:t>
              </a:r>
              <a:endParaRPr sz="3000"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09" name="Google Shape;309;p35"/>
          <p:cNvGrpSpPr/>
          <p:nvPr/>
        </p:nvGrpSpPr>
        <p:grpSpPr>
          <a:xfrm>
            <a:off x="9562300" y="3271500"/>
            <a:ext cx="5544000" cy="2084850"/>
            <a:chOff x="9562300" y="3271500"/>
            <a:chExt cx="5544000" cy="2084850"/>
          </a:xfrm>
        </p:grpSpPr>
        <p:sp>
          <p:nvSpPr>
            <p:cNvPr id="310" name="Google Shape;310;p35"/>
            <p:cNvSpPr txBox="1"/>
            <p:nvPr/>
          </p:nvSpPr>
          <p:spPr>
            <a:xfrm>
              <a:off x="13381300" y="3271500"/>
              <a:ext cx="1725000" cy="5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d(i, j)</a:t>
              </a:r>
              <a:endParaRPr sz="3600">
                <a:latin typeface="Verdana"/>
                <a:ea typeface="Verdana"/>
                <a:cs typeface="Verdana"/>
                <a:sym typeface="Verdana"/>
              </a:endParaRPr>
            </a:p>
          </p:txBody>
        </p:sp>
        <p:cxnSp>
          <p:nvCxnSpPr>
            <p:cNvPr id="311" name="Google Shape;311;p35"/>
            <p:cNvCxnSpPr>
              <a:stCxn id="310" idx="1"/>
            </p:cNvCxnSpPr>
            <p:nvPr/>
          </p:nvCxnSpPr>
          <p:spPr>
            <a:xfrm flipH="1">
              <a:off x="10369300" y="3521550"/>
              <a:ext cx="3012000" cy="87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2" name="Google Shape;312;p35"/>
            <p:cNvCxnSpPr>
              <a:stCxn id="310" idx="1"/>
            </p:cNvCxnSpPr>
            <p:nvPr/>
          </p:nvCxnSpPr>
          <p:spPr>
            <a:xfrm flipH="1">
              <a:off x="9562300" y="3521550"/>
              <a:ext cx="3819000" cy="18348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13" name="Google Shape;313;p35"/>
          <p:cNvSpPr txBox="1"/>
          <p:nvPr/>
        </p:nvSpPr>
        <p:spPr>
          <a:xfrm>
            <a:off x="1095450" y="7664325"/>
            <a:ext cx="16518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(Gusfield 1997)</a:t>
            </a:r>
            <a:endParaRPr/>
          </a:p>
        </p:txBody>
      </p:sp>
      <p:sp>
        <p:nvSpPr>
          <p:cNvPr id="314" name="Google Shape;314;p35"/>
          <p:cNvSpPr/>
          <p:nvPr/>
        </p:nvSpPr>
        <p:spPr>
          <a:xfrm>
            <a:off x="6045950" y="1768975"/>
            <a:ext cx="6576900" cy="802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5"/>
          <p:cNvSpPr/>
          <p:nvPr/>
        </p:nvSpPr>
        <p:spPr>
          <a:xfrm rot="-5400000">
            <a:off x="1424625" y="5750425"/>
            <a:ext cx="5340900" cy="802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5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23" name="Google Shape;323;p36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24" name="Google Shape;324;p36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6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8" name="Google Shape;328;p36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35" name="Google Shape;335;p37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36" name="Google Shape;336;p37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7"/>
          <p:cNvSpPr/>
          <p:nvPr/>
        </p:nvSpPr>
        <p:spPr>
          <a:xfrm>
            <a:off x="6089675" y="365647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7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9" name="Google Shape;339;p37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0" name="Google Shape;340;p37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1" name="Google Shape;341;p37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48" name="Google Shape;348;p38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49" name="Google Shape;349;p38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8"/>
          <p:cNvSpPr/>
          <p:nvPr/>
        </p:nvSpPr>
        <p:spPr>
          <a:xfrm>
            <a:off x="6089675" y="365647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2" name="Google Shape;352;p38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3" name="Google Shape;353;p38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4" name="Google Shape;354;p38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61" name="Google Shape;361;p39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62" name="Google Shape;362;p39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9"/>
          <p:cNvSpPr/>
          <p:nvPr/>
        </p:nvSpPr>
        <p:spPr>
          <a:xfrm>
            <a:off x="6089675" y="365647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9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5" name="Google Shape;365;p39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6" name="Google Shape;366;p39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7" name="Google Shape;367;p39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74" name="Google Shape;374;p40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75" name="Google Shape;375;p40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0"/>
          <p:cNvSpPr/>
          <p:nvPr/>
        </p:nvSpPr>
        <p:spPr>
          <a:xfrm>
            <a:off x="7004075" y="365647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0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8" name="Google Shape;378;p40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9" name="Google Shape;379;p40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0" name="Google Shape;380;p40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Edit distance as table filling</a:t>
            </a:r>
            <a:endParaRPr/>
          </a:p>
        </p:txBody>
      </p:sp>
      <p:graphicFrame>
        <p:nvGraphicFramePr>
          <p:cNvPr id="387" name="Google Shape;387;p41"/>
          <p:cNvGraphicFramePr/>
          <p:nvPr/>
        </p:nvGraphicFramePr>
        <p:xfrm>
          <a:off x="3676713" y="188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{58E996D4-146B-40CD-ACAF-E85AD59D7278}</a:tableStyleId>
              </a:tblPr>
              <a:tblGrid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  <a:gridCol w="88570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W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indices</a:t>
                      </a:r>
                      <a:endParaRPr sz="3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0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1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2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*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3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4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5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E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6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rgbClr val="0000FF"/>
                          </a:solidFill>
                        </a:rPr>
                        <a:t>7</a:t>
                      </a:r>
                      <a:endParaRPr sz="3000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88" name="Google Shape;388;p41"/>
          <p:cNvSpPr/>
          <p:nvPr/>
        </p:nvSpPr>
        <p:spPr>
          <a:xfrm>
            <a:off x="11460450" y="750122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41"/>
          <p:cNvSpPr/>
          <p:nvPr/>
        </p:nvSpPr>
        <p:spPr>
          <a:xfrm>
            <a:off x="7004075" y="3656475"/>
            <a:ext cx="1312800" cy="9492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41"/>
          <p:cNvSpPr txBox="1"/>
          <p:nvPr/>
        </p:nvSpPr>
        <p:spPr>
          <a:xfrm>
            <a:off x="6903075" y="1367600"/>
            <a:ext cx="3073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Y: “WRITERS”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1" name="Google Shape;391;p41"/>
          <p:cNvSpPr txBox="1"/>
          <p:nvPr/>
        </p:nvSpPr>
        <p:spPr>
          <a:xfrm>
            <a:off x="683525" y="4200075"/>
            <a:ext cx="28599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X: “VINTNER”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2" name="Google Shape;392;p41"/>
          <p:cNvSpPr txBox="1"/>
          <p:nvPr/>
        </p:nvSpPr>
        <p:spPr>
          <a:xfrm>
            <a:off x="2747250" y="2458875"/>
            <a:ext cx="519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j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3" name="Google Shape;393;p41"/>
          <p:cNvSpPr txBox="1"/>
          <p:nvPr/>
        </p:nvSpPr>
        <p:spPr>
          <a:xfrm>
            <a:off x="4824700" y="1215200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1088</Words>
  <Application>Microsoft Macintosh PowerPoint</Application>
  <PresentationFormat>Custom</PresentationFormat>
  <Paragraphs>890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Dynamic Programming as Table Filling</vt:lpstr>
      <vt:lpstr>Dynamic programming</vt:lpstr>
      <vt:lpstr>Edit distance as table filling</vt:lpstr>
      <vt:lpstr>Edit distance as table filling</vt:lpstr>
      <vt:lpstr>Edit distance as table filling</vt:lpstr>
      <vt:lpstr>Edit distance as table filling</vt:lpstr>
      <vt:lpstr>Edit distance as table filling</vt:lpstr>
      <vt:lpstr>Edit distance as table filling</vt:lpstr>
      <vt:lpstr>Edit distance as table filling</vt:lpstr>
      <vt:lpstr>Edit distance as table filling</vt:lpstr>
      <vt:lpstr>Edit distance as table filling</vt:lpstr>
      <vt:lpstr>Tracebacks</vt:lpstr>
      <vt:lpstr>Tracebacks</vt:lpstr>
      <vt:lpstr>Finish the table</vt:lpstr>
      <vt:lpstr>Tracebacks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4.3.5_Dynamic Programming as Table Filling</dc:title>
  <dc:subject>Data Mining 1</dc:subject>
  <dc:creator>Qiaozhu Mei</dc:creator>
  <cp:keywords/>
  <dc:description/>
  <cp:lastModifiedBy>Tan, Yuanru</cp:lastModifiedBy>
  <cp:revision>3</cp:revision>
  <dcterms:modified xsi:type="dcterms:W3CDTF">2019-11-18T19:55:53Z</dcterms:modified>
  <cp:category/>
</cp:coreProperties>
</file>